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5C000-F474-4E52-9C50-4804851FCD66}" type="datetimeFigureOut">
              <a:rPr lang="es-MX" smtClean="0"/>
              <a:t>26/01/2026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2295C-1397-4C36-A9F3-E5AFBAF083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9082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5C000-F474-4E52-9C50-4804851FCD66}" type="datetimeFigureOut">
              <a:rPr lang="es-MX" smtClean="0"/>
              <a:t>26/01/2026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2295C-1397-4C36-A9F3-E5AFBAF083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88283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5C000-F474-4E52-9C50-4804851FCD66}" type="datetimeFigureOut">
              <a:rPr lang="es-MX" smtClean="0"/>
              <a:t>26/01/2026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2295C-1397-4C36-A9F3-E5AFBAF083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60264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5C000-F474-4E52-9C50-4804851FCD66}" type="datetimeFigureOut">
              <a:rPr lang="es-MX" smtClean="0"/>
              <a:t>26/01/2026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2295C-1397-4C36-A9F3-E5AFBAF083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82112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5C000-F474-4E52-9C50-4804851FCD66}" type="datetimeFigureOut">
              <a:rPr lang="es-MX" smtClean="0"/>
              <a:t>26/01/2026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2295C-1397-4C36-A9F3-E5AFBAF083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5600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5C000-F474-4E52-9C50-4804851FCD66}" type="datetimeFigureOut">
              <a:rPr lang="es-MX" smtClean="0"/>
              <a:t>26/01/2026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2295C-1397-4C36-A9F3-E5AFBAF083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46304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5C000-F474-4E52-9C50-4804851FCD66}" type="datetimeFigureOut">
              <a:rPr lang="es-MX" smtClean="0"/>
              <a:t>26/01/2026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2295C-1397-4C36-A9F3-E5AFBAF083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06796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5C000-F474-4E52-9C50-4804851FCD66}" type="datetimeFigureOut">
              <a:rPr lang="es-MX" smtClean="0"/>
              <a:t>26/01/2026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2295C-1397-4C36-A9F3-E5AFBAF083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1178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5C000-F474-4E52-9C50-4804851FCD66}" type="datetimeFigureOut">
              <a:rPr lang="es-MX" smtClean="0"/>
              <a:t>26/01/2026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2295C-1397-4C36-A9F3-E5AFBAF083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35524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5C000-F474-4E52-9C50-4804851FCD66}" type="datetimeFigureOut">
              <a:rPr lang="es-MX" smtClean="0"/>
              <a:t>26/01/2026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2295C-1397-4C36-A9F3-E5AFBAF083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8433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5C000-F474-4E52-9C50-4804851FCD66}" type="datetimeFigureOut">
              <a:rPr lang="es-MX" smtClean="0"/>
              <a:t>26/01/2026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2295C-1397-4C36-A9F3-E5AFBAF083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1314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5C000-F474-4E52-9C50-4804851FCD66}" type="datetimeFigureOut">
              <a:rPr lang="es-MX" smtClean="0"/>
              <a:t>26/01/2026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B2295C-1397-4C36-A9F3-E5AFBAF083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243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fintegral.feg@uabc.edu.mx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fintegral.feg@uabc.edu.mx" TargetMode="Externa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fintegral.feg@uabc.edu.mx" TargetMode="Externa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fintegral.feg@uabc.edu.mx" TargetMode="Externa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fintegral.feg@uabc.edu.mx" TargetMode="Externa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fintegral.feg@uabc.edu.mx" TargetMode="Externa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fintegral.feg@uabc.edu.mx" TargetMode="Externa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fintegral.feg@uabc.edu.mx" TargetMode="Externa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fintegral.feg@uabc.edu.mx" TargetMode="Externa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Imagen 30" descr="UABC | Facultad de Enología y Gastronomí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58" y="151246"/>
            <a:ext cx="2177522" cy="769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 de texto 2"/>
          <p:cNvSpPr txBox="1">
            <a:spLocks noChangeArrowheads="1"/>
          </p:cNvSpPr>
          <p:nvPr/>
        </p:nvSpPr>
        <p:spPr bwMode="auto">
          <a:xfrm>
            <a:off x="2678865" y="109524"/>
            <a:ext cx="4790116" cy="41202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/>
            <a:r>
              <a:rPr lang="es-MX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UNIVERSIDAD AUTÓNOMA DE BAJA CALIFORNIA</a:t>
            </a:r>
            <a:endParaRPr lang="es-MX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s-MX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FACULTAD DE ENOLOGÍA Y GASTRONOMÍA</a:t>
            </a:r>
            <a:endParaRPr lang="es-MX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050" dirty="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6" name="Cuadro de texto 2"/>
          <p:cNvSpPr txBox="1">
            <a:spLocks noChangeArrowheads="1"/>
          </p:cNvSpPr>
          <p:nvPr/>
        </p:nvSpPr>
        <p:spPr bwMode="auto">
          <a:xfrm>
            <a:off x="2678865" y="587781"/>
            <a:ext cx="4790117" cy="27254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/>
            <a:r>
              <a:rPr lang="es-MX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Actividades complementarias con valor en créditos</a:t>
            </a:r>
            <a:endParaRPr lang="es-MX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100" dirty="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-152400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-1524000" y="5011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8" name="Rectángulo 7"/>
          <p:cNvSpPr/>
          <p:nvPr/>
        </p:nvSpPr>
        <p:spPr>
          <a:xfrm>
            <a:off x="439869" y="1072121"/>
            <a:ext cx="8386748" cy="676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el primer recuadro de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datos de la actividad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debe de proporcionar los siguientes datos: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Nombre del evento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fecha de participación 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descripción de la actividad realizada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En el segundo recuadro de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insertar imagen 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obligatorio insertar una foto tuya realizando la actividad, que se vea realmente que estás en el evento que describes.</a:t>
            </a:r>
          </a:p>
        </p:txBody>
      </p:sp>
      <p:sp>
        <p:nvSpPr>
          <p:cNvPr id="9" name="Rectángulo 8"/>
          <p:cNvSpPr/>
          <p:nvPr/>
        </p:nvSpPr>
        <p:spPr>
          <a:xfrm>
            <a:off x="439869" y="1721035"/>
            <a:ext cx="80661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Cuando tengas tu carnet listo envíalo a </a:t>
            </a:r>
            <a:r>
              <a:rPr lang="es-MX" sz="1200" dirty="0">
                <a:solidFill>
                  <a:srgbClr val="1F1F1F"/>
                </a:solidFill>
                <a:latin typeface="Google Sans"/>
                <a:hlinkClick r:id="rId3"/>
              </a:rPr>
              <a:t>fintegral.feg@uabc.edu.mx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asegúrate que sea antes del </a:t>
            </a:r>
            <a:r>
              <a:rPr lang="es-MX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 de mayo de 2026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MX" sz="1200" dirty="0"/>
          </a:p>
        </p:txBody>
      </p:sp>
      <p:sp>
        <p:nvSpPr>
          <p:cNvPr id="11" name="Cuadro de texto 2"/>
          <p:cNvSpPr txBox="1">
            <a:spLocks noChangeArrowheads="1"/>
          </p:cNvSpPr>
          <p:nvPr/>
        </p:nvSpPr>
        <p:spPr bwMode="auto">
          <a:xfrm>
            <a:off x="439869" y="2847947"/>
            <a:ext cx="4132131" cy="389844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b="1" dirty="0">
                <a:ea typeface="Calibri" panose="020F0502020204030204" pitchFamily="34" charset="0"/>
                <a:cs typeface="Times New Roman" panose="02020603050405020304" pitchFamily="18" charset="0"/>
              </a:rPr>
              <a:t>Datos de la Actividad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MX" sz="11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s-MX" sz="1100" b="1" dirty="0">
                <a:ea typeface="Calibri" panose="020F0502020204030204" pitchFamily="34" charset="0"/>
                <a:cs typeface="Times New Roman" panose="02020603050405020304" pitchFamily="18" charset="0"/>
              </a:rPr>
              <a:t>Nombre del Evento: </a:t>
            </a:r>
            <a:r>
              <a:rPr lang="es-MX" sz="1100" dirty="0">
                <a:ea typeface="Calibri" panose="020F0502020204030204" pitchFamily="34" charset="0"/>
                <a:cs typeface="Times New Roman" panose="02020603050405020304" pitchFamily="18" charset="0"/>
              </a:rPr>
              <a:t>UABICI</a:t>
            </a:r>
            <a:r>
              <a:rPr lang="es-MX" sz="1100" b="1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s-MX" sz="1100" b="1" dirty="0">
                <a:ea typeface="Calibri" panose="020F0502020204030204" pitchFamily="34" charset="0"/>
                <a:cs typeface="Times New Roman" panose="02020603050405020304" pitchFamily="18" charset="0"/>
              </a:rPr>
              <a:t>Fecha de Participación: </a:t>
            </a:r>
            <a:r>
              <a:rPr lang="es-MX" sz="1100" dirty="0">
                <a:ea typeface="Calibri" panose="020F0502020204030204" pitchFamily="34" charset="0"/>
                <a:cs typeface="Times New Roman" panose="02020603050405020304" pitchFamily="18" charset="0"/>
              </a:rPr>
              <a:t>25 de febrero de 2026.</a:t>
            </a: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s-MX" sz="1100" b="1" dirty="0">
                <a:ea typeface="Calibri" panose="020F0502020204030204" pitchFamily="34" charset="0"/>
                <a:cs typeface="Times New Roman" panose="02020603050405020304" pitchFamily="18" charset="0"/>
              </a:rPr>
              <a:t>Descripción de la actividad realizada</a:t>
            </a:r>
            <a:r>
              <a:rPr lang="es-MX" sz="1100" b="1" dirty="0">
                <a:cs typeface="Times New Roman" panose="02020603050405020304" pitchFamily="18" charset="0"/>
              </a:rPr>
              <a:t>:  </a:t>
            </a:r>
            <a:r>
              <a:rPr lang="es-MX" sz="1100" dirty="0">
                <a:cs typeface="Times New Roman" panose="02020603050405020304" pitchFamily="18" charset="0"/>
              </a:rPr>
              <a:t>Participé en el UABICI, en una ruta de 6 kilómetros</a:t>
            </a:r>
          </a:p>
        </p:txBody>
      </p:sp>
      <p:sp>
        <p:nvSpPr>
          <p:cNvPr id="17" name="Rectángulo 16"/>
          <p:cNvSpPr/>
          <p:nvPr/>
        </p:nvSpPr>
        <p:spPr>
          <a:xfrm>
            <a:off x="439869" y="2241410"/>
            <a:ext cx="83867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es-MX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Nombre Completo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 </a:t>
            </a:r>
            <a:r>
              <a:rPr lang="es-MX" sz="12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Escribe tu nombre aquí  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s-MX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Matricula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MX" sz="12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Tú matricula      </a:t>
            </a:r>
            <a:endParaRPr lang="es-MX" sz="1200" u="sng" dirty="0"/>
          </a:p>
        </p:txBody>
      </p:sp>
      <p:grpSp>
        <p:nvGrpSpPr>
          <p:cNvPr id="19" name="Grupo 18">
            <a:extLst>
              <a:ext uri="{FF2B5EF4-FFF2-40B4-BE49-F238E27FC236}">
                <a16:creationId xmlns:a16="http://schemas.microsoft.com/office/drawing/2014/main" id="{F9BA9361-4528-4F18-BD77-A2D7EA6A3994}"/>
              </a:ext>
            </a:extLst>
          </p:cNvPr>
          <p:cNvGrpSpPr/>
          <p:nvPr/>
        </p:nvGrpSpPr>
        <p:grpSpPr>
          <a:xfrm>
            <a:off x="4152612" y="2847947"/>
            <a:ext cx="5369347" cy="3898441"/>
            <a:chOff x="4152612" y="2584617"/>
            <a:chExt cx="5369347" cy="4161771"/>
          </a:xfrm>
        </p:grpSpPr>
        <p:sp>
          <p:nvSpPr>
            <p:cNvPr id="18" name="Cuadro de texto 2">
              <a:extLst>
                <a:ext uri="{FF2B5EF4-FFF2-40B4-BE49-F238E27FC236}">
                  <a16:creationId xmlns:a16="http://schemas.microsoft.com/office/drawing/2014/main" id="{E778C5F7-9D99-4D4D-BCAF-8016337612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94486" y="2584617"/>
              <a:ext cx="4132131" cy="4161771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s-MX" b="1" dirty="0">
                  <a:ea typeface="Calibri" panose="020F0502020204030204" pitchFamily="34" charset="0"/>
                  <a:cs typeface="Times New Roman" panose="02020603050405020304" pitchFamily="18" charset="0"/>
                </a:rPr>
                <a:t>Insertar Imagen de evidencia del Evento</a:t>
              </a:r>
              <a:endParaRPr lang="es-MX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2" name="Imagen 1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368" r="4019" b="15057"/>
            <a:stretch/>
          </p:blipFill>
          <p:spPr>
            <a:xfrm>
              <a:off x="4773586" y="2957532"/>
              <a:ext cx="3964101" cy="2320807"/>
            </a:xfrm>
            <a:prstGeom prst="rect">
              <a:avLst/>
            </a:prstGeom>
          </p:spPr>
        </p:pic>
        <p:sp>
          <p:nvSpPr>
            <p:cNvPr id="3" name="Rectángulo 2"/>
            <p:cNvSpPr/>
            <p:nvPr/>
          </p:nvSpPr>
          <p:spPr>
            <a:xfrm rot="19927979">
              <a:off x="4152612" y="3462736"/>
              <a:ext cx="5369347" cy="9233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s-ES" sz="5400" b="1" dirty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</a:rPr>
                <a:t>E j e m p l o</a:t>
              </a:r>
            </a:p>
          </p:txBody>
        </p:sp>
        <p:sp>
          <p:nvSpPr>
            <p:cNvPr id="13" name="CuadroTexto 12"/>
            <p:cNvSpPr txBox="1"/>
            <p:nvPr/>
          </p:nvSpPr>
          <p:spPr>
            <a:xfrm>
              <a:off x="4889405" y="5475785"/>
              <a:ext cx="3732461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sz="1400" b="1" dirty="0">
                  <a:solidFill>
                    <a:srgbClr val="FF0000"/>
                  </a:solidFill>
                </a:rPr>
                <a:t>En la foto debes ser tú claramente, realizando la actividad en el contexto del evento/ si es conferencia, tómate una selfie hacia donde esté el presentador.</a:t>
              </a:r>
            </a:p>
          </p:txBody>
        </p:sp>
      </p:grpSp>
      <p:pic>
        <p:nvPicPr>
          <p:cNvPr id="1026" name="Picture 2" descr="Fecha Límite para Envío de Evidencia de Actividades 8=1 – Facultad de  Ciencias de la Ingeniería y Tecnología">
            <a:extLst>
              <a:ext uri="{FF2B5EF4-FFF2-40B4-BE49-F238E27FC236}">
                <a16:creationId xmlns:a16="http://schemas.microsoft.com/office/drawing/2014/main" id="{28D9F7D6-03DC-4EA2-B4A9-6C4906C24F9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9340" b="80685" l="10758" r="90954">
                        <a14:foregroundMark x1="16870" y1="54523" x2="18093" y2="69193"/>
                        <a14:foregroundMark x1="18093" y1="69193" x2="23227" y2="78240"/>
                        <a14:foregroundMark x1="13936" y1="56724" x2="10758" y2="73350"/>
                        <a14:foregroundMark x1="37408" y1="74572" x2="56724" y2="81174"/>
                        <a14:foregroundMark x1="56724" y1="81174" x2="77017" y2="80685"/>
                        <a14:foregroundMark x1="77017" y1="80685" x2="85575" y2="74328"/>
                        <a14:foregroundMark x1="75306" y1="33252" x2="72127" y2="65037"/>
                        <a14:foregroundMark x1="55012" y1="43521" x2="59658" y2="43521"/>
                        <a14:foregroundMark x1="54523" y1="48655" x2="59169" y2="48655"/>
                        <a14:foregroundMark x1="48900" y1="68704" x2="54034" y2="66993"/>
                        <a14:foregroundMark x1="55012" y1="64059" x2="60880" y2="57702"/>
                        <a14:foregroundMark x1="75795" y1="80929" x2="78729" y2="80929"/>
                        <a14:foregroundMark x1="78973" y1="80440" x2="85575" y2="77995"/>
                        <a14:foregroundMark x1="86064" y1="75795" x2="90954" y2="7066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286" t="23523" b="15277"/>
          <a:stretch/>
        </p:blipFill>
        <p:spPr bwMode="auto">
          <a:xfrm>
            <a:off x="7613976" y="109524"/>
            <a:ext cx="1446133" cy="9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3425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-152400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-1524000" y="5011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8" name="Rectángulo 7"/>
          <p:cNvSpPr/>
          <p:nvPr/>
        </p:nvSpPr>
        <p:spPr>
          <a:xfrm>
            <a:off x="439869" y="1072121"/>
            <a:ext cx="8386748" cy="676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el primer recuadro de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datos de la actividad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debe de proporcionar los siguientes datos: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Nombre del evento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fecha de participación 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descripción de la actividad realizada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En el segundo recuadro de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insertar imagen 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obligatorio insertar una foto tuya realizando la actividad, que se vea realmente que estás en el evento que describes.</a:t>
            </a:r>
          </a:p>
        </p:txBody>
      </p:sp>
      <p:sp>
        <p:nvSpPr>
          <p:cNvPr id="9" name="Rectángulo 8"/>
          <p:cNvSpPr/>
          <p:nvPr/>
        </p:nvSpPr>
        <p:spPr>
          <a:xfrm>
            <a:off x="439869" y="1721035"/>
            <a:ext cx="80661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Cuando tengas tu carnet listo envíalo a </a:t>
            </a:r>
            <a:r>
              <a:rPr lang="es-MX" sz="1200" dirty="0">
                <a:solidFill>
                  <a:srgbClr val="1F1F1F"/>
                </a:solidFill>
                <a:latin typeface="Google Sans"/>
                <a:hlinkClick r:id="rId2"/>
              </a:rPr>
              <a:t>fintegral.feg@uabc.edu.mx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asegúrate que sea antes del </a:t>
            </a:r>
            <a:r>
              <a:rPr lang="es-MX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 de mayo de 2026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MX" sz="1200" dirty="0"/>
          </a:p>
        </p:txBody>
      </p:sp>
      <p:sp>
        <p:nvSpPr>
          <p:cNvPr id="11" name="Cuadro de texto 2"/>
          <p:cNvSpPr txBox="1">
            <a:spLocks noChangeArrowheads="1"/>
          </p:cNvSpPr>
          <p:nvPr/>
        </p:nvSpPr>
        <p:spPr bwMode="auto">
          <a:xfrm>
            <a:off x="439869" y="2847947"/>
            <a:ext cx="4132131" cy="389844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b="1" dirty="0">
                <a:ea typeface="Calibri" panose="020F0502020204030204" pitchFamily="34" charset="0"/>
                <a:cs typeface="Times New Roman" panose="02020603050405020304" pitchFamily="18" charset="0"/>
              </a:rPr>
              <a:t>Datos de la Actividad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MX" sz="11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s-MX" sz="1100" b="1" dirty="0">
                <a:ea typeface="Calibri" panose="020F0502020204030204" pitchFamily="34" charset="0"/>
                <a:cs typeface="Times New Roman" panose="02020603050405020304" pitchFamily="18" charset="0"/>
              </a:rPr>
              <a:t>Nombre del Evento:</a:t>
            </a: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s-MX" sz="1100" b="1" dirty="0">
                <a:ea typeface="Calibri" panose="020F0502020204030204" pitchFamily="34" charset="0"/>
                <a:cs typeface="Times New Roman" panose="02020603050405020304" pitchFamily="18" charset="0"/>
              </a:rPr>
              <a:t>Fecha de Participación:</a:t>
            </a:r>
            <a:endParaRPr lang="es-MX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s-MX" sz="1100" b="1" dirty="0">
                <a:ea typeface="Calibri" panose="020F0502020204030204" pitchFamily="34" charset="0"/>
                <a:cs typeface="Times New Roman" panose="02020603050405020304" pitchFamily="18" charset="0"/>
              </a:rPr>
              <a:t>Descripción de la actividad realizada:</a:t>
            </a:r>
            <a:endParaRPr lang="es-MX" sz="1100" dirty="0">
              <a:cs typeface="Times New Roman" panose="02020603050405020304" pitchFamily="18" charset="0"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439869" y="2241410"/>
            <a:ext cx="75009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es-MX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Nombre Completo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 </a:t>
            </a:r>
            <a:r>
              <a:rPr lang="es-MX" sz="12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Escribe tu nombre aquí  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s-MX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Matricula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MX" sz="12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Tú matricula      </a:t>
            </a:r>
            <a:endParaRPr lang="es-MX" sz="1200" u="sng" dirty="0"/>
          </a:p>
        </p:txBody>
      </p:sp>
      <p:sp>
        <p:nvSpPr>
          <p:cNvPr id="18" name="Cuadro de texto 2">
            <a:extLst>
              <a:ext uri="{FF2B5EF4-FFF2-40B4-BE49-F238E27FC236}">
                <a16:creationId xmlns:a16="http://schemas.microsoft.com/office/drawing/2014/main" id="{E778C5F7-9D99-4D4D-BCAF-801633761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4486" y="2847947"/>
            <a:ext cx="4132131" cy="389844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b="1" dirty="0">
                <a:ea typeface="Calibri" panose="020F0502020204030204" pitchFamily="34" charset="0"/>
                <a:cs typeface="Times New Roman" panose="02020603050405020304" pitchFamily="18" charset="0"/>
              </a:rPr>
              <a:t>Insertar Imagen de evidencia del Evento</a:t>
            </a:r>
            <a:endParaRPr lang="es-MX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275E7ED5-00A3-4748-8508-4B4E5275E6BA}"/>
              </a:ext>
            </a:extLst>
          </p:cNvPr>
          <p:cNvSpPr txBox="1"/>
          <p:nvPr/>
        </p:nvSpPr>
        <p:spPr>
          <a:xfrm>
            <a:off x="7083841" y="2426220"/>
            <a:ext cx="1713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i="1" dirty="0"/>
              <a:t>Actividad 1 de 8</a:t>
            </a:r>
          </a:p>
        </p:txBody>
      </p:sp>
      <p:pic>
        <p:nvPicPr>
          <p:cNvPr id="20" name="Imagen 30" descr="UABC | Facultad de Enología y Gastronomía">
            <a:extLst>
              <a:ext uri="{FF2B5EF4-FFF2-40B4-BE49-F238E27FC236}">
                <a16:creationId xmlns:a16="http://schemas.microsoft.com/office/drawing/2014/main" id="{D444A5E5-CD53-430E-AF4E-7EF05BFE51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58" y="151246"/>
            <a:ext cx="2177522" cy="769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Cuadro de texto 2">
            <a:extLst>
              <a:ext uri="{FF2B5EF4-FFF2-40B4-BE49-F238E27FC236}">
                <a16:creationId xmlns:a16="http://schemas.microsoft.com/office/drawing/2014/main" id="{04B4A98C-5EF6-410A-95C3-80306F752C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8865" y="109524"/>
            <a:ext cx="4790116" cy="41202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/>
            <a:r>
              <a:rPr lang="es-MX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UNIVERSIDAD AUTÓNOMA DE BAJA CALIFORNIA</a:t>
            </a:r>
            <a:endParaRPr lang="es-MX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s-MX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FACULTAD DE ENOLOGÍA Y GASTRONOMÍA</a:t>
            </a:r>
            <a:endParaRPr lang="es-MX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050" dirty="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2" name="Cuadro de texto 2">
            <a:extLst>
              <a:ext uri="{FF2B5EF4-FFF2-40B4-BE49-F238E27FC236}">
                <a16:creationId xmlns:a16="http://schemas.microsoft.com/office/drawing/2014/main" id="{C9EB59A9-24C2-45F4-BFA4-E56B155F26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8865" y="587781"/>
            <a:ext cx="4790117" cy="27254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/>
            <a:r>
              <a:rPr lang="es-MX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Actividades complementarias con valor en créditos</a:t>
            </a:r>
            <a:endParaRPr lang="es-MX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100" dirty="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23" name="Picture 2" descr="Fecha Límite para Envío de Evidencia de Actividades 8=1 – Facultad de  Ciencias de la Ingeniería y Tecnología">
            <a:extLst>
              <a:ext uri="{FF2B5EF4-FFF2-40B4-BE49-F238E27FC236}">
                <a16:creationId xmlns:a16="http://schemas.microsoft.com/office/drawing/2014/main" id="{0E9D111B-D11D-45A4-85CB-2AF44375BAA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9340" b="80685" l="10758" r="90954">
                        <a14:foregroundMark x1="16870" y1="54523" x2="18093" y2="69193"/>
                        <a14:foregroundMark x1="18093" y1="69193" x2="23227" y2="78240"/>
                        <a14:foregroundMark x1="13936" y1="56724" x2="10758" y2="73350"/>
                        <a14:foregroundMark x1="37408" y1="74572" x2="56724" y2="81174"/>
                        <a14:foregroundMark x1="56724" y1="81174" x2="77017" y2="80685"/>
                        <a14:foregroundMark x1="77017" y1="80685" x2="85575" y2="74328"/>
                        <a14:foregroundMark x1="75306" y1="33252" x2="72127" y2="65037"/>
                        <a14:foregroundMark x1="55012" y1="43521" x2="59658" y2="43521"/>
                        <a14:foregroundMark x1="54523" y1="48655" x2="59169" y2="48655"/>
                        <a14:foregroundMark x1="48900" y1="68704" x2="54034" y2="66993"/>
                        <a14:foregroundMark x1="55012" y1="64059" x2="60880" y2="57702"/>
                        <a14:foregroundMark x1="75795" y1="80929" x2="78729" y2="80929"/>
                        <a14:foregroundMark x1="78973" y1="80440" x2="85575" y2="77995"/>
                        <a14:foregroundMark x1="86064" y1="75795" x2="90954" y2="7066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286" t="23523" b="15277"/>
          <a:stretch/>
        </p:blipFill>
        <p:spPr bwMode="auto">
          <a:xfrm>
            <a:off x="7613976" y="109524"/>
            <a:ext cx="1446133" cy="9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1634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-152400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-1524000" y="5011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8" name="Rectángulo 7"/>
          <p:cNvSpPr/>
          <p:nvPr/>
        </p:nvSpPr>
        <p:spPr>
          <a:xfrm>
            <a:off x="439869" y="1072121"/>
            <a:ext cx="8386748" cy="676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el primer recuadro de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datos de la actividad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debe de proporcionar los siguientes datos: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Nombre del evento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fecha de participación 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descripción de la actividad realizada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En el segundo recuadro de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insertar imagen 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obligatorio insertar una foto tuya realizando la actividad, que se vea realmente que estás en el evento que describes.</a:t>
            </a:r>
          </a:p>
        </p:txBody>
      </p:sp>
      <p:sp>
        <p:nvSpPr>
          <p:cNvPr id="9" name="Rectángulo 8"/>
          <p:cNvSpPr/>
          <p:nvPr/>
        </p:nvSpPr>
        <p:spPr>
          <a:xfrm>
            <a:off x="439869" y="1721035"/>
            <a:ext cx="80661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Cuando tengas tu carnet listo envíalo a </a:t>
            </a:r>
            <a:r>
              <a:rPr lang="es-MX" sz="1200" dirty="0">
                <a:solidFill>
                  <a:srgbClr val="1F1F1F"/>
                </a:solidFill>
                <a:latin typeface="Google Sans"/>
                <a:hlinkClick r:id="rId2"/>
              </a:rPr>
              <a:t>fintegral.feg@uabc.edu.mx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asegúrate que sea antes del </a:t>
            </a:r>
            <a:r>
              <a:rPr lang="es-MX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 de mayo de 2026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MX" sz="1200" dirty="0"/>
          </a:p>
        </p:txBody>
      </p:sp>
      <p:sp>
        <p:nvSpPr>
          <p:cNvPr id="11" name="Cuadro de texto 2"/>
          <p:cNvSpPr txBox="1">
            <a:spLocks noChangeArrowheads="1"/>
          </p:cNvSpPr>
          <p:nvPr/>
        </p:nvSpPr>
        <p:spPr bwMode="auto">
          <a:xfrm>
            <a:off x="439869" y="2847947"/>
            <a:ext cx="4132131" cy="389844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b="1" dirty="0">
                <a:ea typeface="Calibri" panose="020F0502020204030204" pitchFamily="34" charset="0"/>
                <a:cs typeface="Times New Roman" panose="02020603050405020304" pitchFamily="18" charset="0"/>
              </a:rPr>
              <a:t>Datos de la Actividad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MX" sz="11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s-MX" sz="1100" b="1" dirty="0">
                <a:ea typeface="Calibri" panose="020F0502020204030204" pitchFamily="34" charset="0"/>
                <a:cs typeface="Times New Roman" panose="02020603050405020304" pitchFamily="18" charset="0"/>
              </a:rPr>
              <a:t>Nombre del Evento:</a:t>
            </a: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s-MX" sz="1100" b="1" dirty="0">
                <a:ea typeface="Calibri" panose="020F0502020204030204" pitchFamily="34" charset="0"/>
                <a:cs typeface="Times New Roman" panose="02020603050405020304" pitchFamily="18" charset="0"/>
              </a:rPr>
              <a:t>Fecha de Participación:</a:t>
            </a:r>
            <a:endParaRPr lang="es-MX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s-MX" sz="1100" b="1" dirty="0">
                <a:ea typeface="Calibri" panose="020F0502020204030204" pitchFamily="34" charset="0"/>
                <a:cs typeface="Times New Roman" panose="02020603050405020304" pitchFamily="18" charset="0"/>
              </a:rPr>
              <a:t>Descripción de la actividad realizada:</a:t>
            </a:r>
            <a:endParaRPr lang="es-MX" sz="1100" dirty="0">
              <a:cs typeface="Times New Roman" panose="02020603050405020304" pitchFamily="18" charset="0"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439869" y="2241410"/>
            <a:ext cx="75009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es-MX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Nombre Completo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 </a:t>
            </a:r>
            <a:r>
              <a:rPr lang="es-MX" sz="12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Escribe tu nombre aquí  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s-MX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Matricula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MX" sz="12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Tú matricula      </a:t>
            </a:r>
            <a:endParaRPr lang="es-MX" sz="1200" u="sng" dirty="0"/>
          </a:p>
        </p:txBody>
      </p:sp>
      <p:sp>
        <p:nvSpPr>
          <p:cNvPr id="18" name="Cuadro de texto 2">
            <a:extLst>
              <a:ext uri="{FF2B5EF4-FFF2-40B4-BE49-F238E27FC236}">
                <a16:creationId xmlns:a16="http://schemas.microsoft.com/office/drawing/2014/main" id="{E778C5F7-9D99-4D4D-BCAF-801633761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4486" y="2847947"/>
            <a:ext cx="4132131" cy="389844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b="1" dirty="0">
                <a:ea typeface="Calibri" panose="020F0502020204030204" pitchFamily="34" charset="0"/>
                <a:cs typeface="Times New Roman" panose="02020603050405020304" pitchFamily="18" charset="0"/>
              </a:rPr>
              <a:t>Insertar Imagen de evidencia del Evento</a:t>
            </a:r>
            <a:endParaRPr lang="es-MX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275E7ED5-00A3-4748-8508-4B4E5275E6BA}"/>
              </a:ext>
            </a:extLst>
          </p:cNvPr>
          <p:cNvSpPr txBox="1"/>
          <p:nvPr/>
        </p:nvSpPr>
        <p:spPr>
          <a:xfrm>
            <a:off x="7083841" y="2426220"/>
            <a:ext cx="1713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i="1" dirty="0"/>
              <a:t>Actividad 2 de 8</a:t>
            </a:r>
          </a:p>
        </p:txBody>
      </p:sp>
      <p:pic>
        <p:nvPicPr>
          <p:cNvPr id="13" name="Imagen 30" descr="UABC | Facultad de Enología y Gastronomía">
            <a:extLst>
              <a:ext uri="{FF2B5EF4-FFF2-40B4-BE49-F238E27FC236}">
                <a16:creationId xmlns:a16="http://schemas.microsoft.com/office/drawing/2014/main" id="{B10D99B1-CA1C-414F-8BC2-B43FDB62A5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58" y="151246"/>
            <a:ext cx="2177522" cy="769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Cuadro de texto 2">
            <a:extLst>
              <a:ext uri="{FF2B5EF4-FFF2-40B4-BE49-F238E27FC236}">
                <a16:creationId xmlns:a16="http://schemas.microsoft.com/office/drawing/2014/main" id="{33789A5D-8C63-4D30-9893-10C6C0E806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8865" y="109524"/>
            <a:ext cx="4790116" cy="41202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/>
            <a:r>
              <a:rPr lang="es-MX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UNIVERSIDAD AUTÓNOMA DE BAJA CALIFORNIA</a:t>
            </a:r>
            <a:endParaRPr lang="es-MX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s-MX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FACULTAD DE ENOLOGÍA Y GASTRONOMÍA</a:t>
            </a:r>
            <a:endParaRPr lang="es-MX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050" dirty="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5" name="Cuadro de texto 2">
            <a:extLst>
              <a:ext uri="{FF2B5EF4-FFF2-40B4-BE49-F238E27FC236}">
                <a16:creationId xmlns:a16="http://schemas.microsoft.com/office/drawing/2014/main" id="{07DBAE05-ABA7-4A40-A6C2-02969AE8D4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8865" y="587781"/>
            <a:ext cx="4790117" cy="27254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/>
            <a:r>
              <a:rPr lang="es-MX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Actividades complementarias con valor en créditos</a:t>
            </a:r>
            <a:endParaRPr lang="es-MX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100" dirty="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19" name="Picture 2" descr="Fecha Límite para Envío de Evidencia de Actividades 8=1 – Facultad de  Ciencias de la Ingeniería y Tecnología">
            <a:extLst>
              <a:ext uri="{FF2B5EF4-FFF2-40B4-BE49-F238E27FC236}">
                <a16:creationId xmlns:a16="http://schemas.microsoft.com/office/drawing/2014/main" id="{CF5ACC37-2DBC-4D0F-9E8C-B794A3FC6DB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9340" b="80685" l="10758" r="90954">
                        <a14:foregroundMark x1="16870" y1="54523" x2="18093" y2="69193"/>
                        <a14:foregroundMark x1="18093" y1="69193" x2="23227" y2="78240"/>
                        <a14:foregroundMark x1="13936" y1="56724" x2="10758" y2="73350"/>
                        <a14:foregroundMark x1="37408" y1="74572" x2="56724" y2="81174"/>
                        <a14:foregroundMark x1="56724" y1="81174" x2="77017" y2="80685"/>
                        <a14:foregroundMark x1="77017" y1="80685" x2="85575" y2="74328"/>
                        <a14:foregroundMark x1="75306" y1="33252" x2="72127" y2="65037"/>
                        <a14:foregroundMark x1="55012" y1="43521" x2="59658" y2="43521"/>
                        <a14:foregroundMark x1="54523" y1="48655" x2="59169" y2="48655"/>
                        <a14:foregroundMark x1="48900" y1="68704" x2="54034" y2="66993"/>
                        <a14:foregroundMark x1="55012" y1="64059" x2="60880" y2="57702"/>
                        <a14:foregroundMark x1="75795" y1="80929" x2="78729" y2="80929"/>
                        <a14:foregroundMark x1="78973" y1="80440" x2="85575" y2="77995"/>
                        <a14:foregroundMark x1="86064" y1="75795" x2="90954" y2="7066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286" t="23523" b="15277"/>
          <a:stretch/>
        </p:blipFill>
        <p:spPr bwMode="auto">
          <a:xfrm>
            <a:off x="7613976" y="109524"/>
            <a:ext cx="1446133" cy="9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8800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-152400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-1524000" y="5011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8" name="Rectángulo 7"/>
          <p:cNvSpPr/>
          <p:nvPr/>
        </p:nvSpPr>
        <p:spPr>
          <a:xfrm>
            <a:off x="439869" y="1072121"/>
            <a:ext cx="8386748" cy="676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el primer recuadro de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datos de la actividad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debe de proporcionar los siguientes datos: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Nombre del evento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fecha de participación 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descripción de la actividad realizada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En el segundo recuadro de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insertar imagen 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obligatorio insertar una foto tuya realizando la actividad, que se vea realmente que estás en el evento que describes.</a:t>
            </a:r>
          </a:p>
        </p:txBody>
      </p:sp>
      <p:sp>
        <p:nvSpPr>
          <p:cNvPr id="9" name="Rectángulo 8"/>
          <p:cNvSpPr/>
          <p:nvPr/>
        </p:nvSpPr>
        <p:spPr>
          <a:xfrm>
            <a:off x="439869" y="1721035"/>
            <a:ext cx="80661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Cuando tengas tu carnet listo envíalo a </a:t>
            </a:r>
            <a:r>
              <a:rPr lang="es-MX" sz="1200" dirty="0">
                <a:solidFill>
                  <a:srgbClr val="1F1F1F"/>
                </a:solidFill>
                <a:latin typeface="Google Sans"/>
                <a:hlinkClick r:id="rId2"/>
              </a:rPr>
              <a:t>fintegral.feg@uabc.edu.mx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asegúrate que sea antes del </a:t>
            </a:r>
            <a:r>
              <a:rPr lang="es-MX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 de mayo de 2026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MX" sz="1200" dirty="0"/>
          </a:p>
        </p:txBody>
      </p:sp>
      <p:sp>
        <p:nvSpPr>
          <p:cNvPr id="11" name="Cuadro de texto 2"/>
          <p:cNvSpPr txBox="1">
            <a:spLocks noChangeArrowheads="1"/>
          </p:cNvSpPr>
          <p:nvPr/>
        </p:nvSpPr>
        <p:spPr bwMode="auto">
          <a:xfrm>
            <a:off x="439869" y="2847947"/>
            <a:ext cx="4132131" cy="389844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b="1" dirty="0">
                <a:ea typeface="Calibri" panose="020F0502020204030204" pitchFamily="34" charset="0"/>
                <a:cs typeface="Times New Roman" panose="02020603050405020304" pitchFamily="18" charset="0"/>
              </a:rPr>
              <a:t>Datos de la Actividad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MX" sz="11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s-MX" sz="1100" b="1" dirty="0">
                <a:ea typeface="Calibri" panose="020F0502020204030204" pitchFamily="34" charset="0"/>
                <a:cs typeface="Times New Roman" panose="02020603050405020304" pitchFamily="18" charset="0"/>
              </a:rPr>
              <a:t>Nombre del Evento:</a:t>
            </a: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s-MX" sz="1100" b="1" dirty="0">
                <a:ea typeface="Calibri" panose="020F0502020204030204" pitchFamily="34" charset="0"/>
                <a:cs typeface="Times New Roman" panose="02020603050405020304" pitchFamily="18" charset="0"/>
              </a:rPr>
              <a:t>Fecha de Participación:</a:t>
            </a:r>
            <a:endParaRPr lang="es-MX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s-MX" sz="1100" b="1" dirty="0">
                <a:ea typeface="Calibri" panose="020F0502020204030204" pitchFamily="34" charset="0"/>
                <a:cs typeface="Times New Roman" panose="02020603050405020304" pitchFamily="18" charset="0"/>
              </a:rPr>
              <a:t>Descripción de la actividad realizada:</a:t>
            </a:r>
            <a:endParaRPr lang="es-MX" sz="1100" dirty="0">
              <a:cs typeface="Times New Roman" panose="02020603050405020304" pitchFamily="18" charset="0"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439869" y="2241410"/>
            <a:ext cx="75009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es-MX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Nombre Completo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 </a:t>
            </a:r>
            <a:r>
              <a:rPr lang="es-MX" sz="12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Escribe tu nombre aquí  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s-MX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Matricula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MX" sz="12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Tú matricula      </a:t>
            </a:r>
            <a:endParaRPr lang="es-MX" sz="1200" u="sng" dirty="0"/>
          </a:p>
        </p:txBody>
      </p:sp>
      <p:sp>
        <p:nvSpPr>
          <p:cNvPr id="18" name="Cuadro de texto 2">
            <a:extLst>
              <a:ext uri="{FF2B5EF4-FFF2-40B4-BE49-F238E27FC236}">
                <a16:creationId xmlns:a16="http://schemas.microsoft.com/office/drawing/2014/main" id="{E778C5F7-9D99-4D4D-BCAF-801633761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4486" y="2847947"/>
            <a:ext cx="4132131" cy="389844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b="1" dirty="0">
                <a:ea typeface="Calibri" panose="020F0502020204030204" pitchFamily="34" charset="0"/>
                <a:cs typeface="Times New Roman" panose="02020603050405020304" pitchFamily="18" charset="0"/>
              </a:rPr>
              <a:t>Insertar Imagen de evidencia del Evento</a:t>
            </a:r>
            <a:endParaRPr lang="es-MX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275E7ED5-00A3-4748-8508-4B4E5275E6BA}"/>
              </a:ext>
            </a:extLst>
          </p:cNvPr>
          <p:cNvSpPr txBox="1"/>
          <p:nvPr/>
        </p:nvSpPr>
        <p:spPr>
          <a:xfrm>
            <a:off x="7083841" y="2426220"/>
            <a:ext cx="1713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i="1" dirty="0"/>
              <a:t>Actividad 3 de 8</a:t>
            </a:r>
          </a:p>
        </p:txBody>
      </p:sp>
      <p:pic>
        <p:nvPicPr>
          <p:cNvPr id="13" name="Imagen 30" descr="UABC | Facultad de Enología y Gastronomía">
            <a:extLst>
              <a:ext uri="{FF2B5EF4-FFF2-40B4-BE49-F238E27FC236}">
                <a16:creationId xmlns:a16="http://schemas.microsoft.com/office/drawing/2014/main" id="{0F274A5C-6028-4E36-B53C-1CDE1071A4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58" y="151246"/>
            <a:ext cx="2177522" cy="769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Cuadro de texto 2">
            <a:extLst>
              <a:ext uri="{FF2B5EF4-FFF2-40B4-BE49-F238E27FC236}">
                <a16:creationId xmlns:a16="http://schemas.microsoft.com/office/drawing/2014/main" id="{C28CBFD8-2C53-439A-A362-0BD261EE48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8865" y="109524"/>
            <a:ext cx="4790116" cy="41202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/>
            <a:r>
              <a:rPr lang="es-MX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UNIVERSIDAD AUTÓNOMA DE BAJA CALIFORNIA</a:t>
            </a:r>
            <a:endParaRPr lang="es-MX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s-MX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FACULTAD DE ENOLOGÍA Y GASTRONOMÍA</a:t>
            </a:r>
            <a:endParaRPr lang="es-MX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050" dirty="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5" name="Cuadro de texto 2">
            <a:extLst>
              <a:ext uri="{FF2B5EF4-FFF2-40B4-BE49-F238E27FC236}">
                <a16:creationId xmlns:a16="http://schemas.microsoft.com/office/drawing/2014/main" id="{5450B834-7F8D-43FB-A28F-9345EB6F92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8865" y="587781"/>
            <a:ext cx="4790117" cy="27254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/>
            <a:r>
              <a:rPr lang="es-MX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Actividades complementarias con valor en créditos</a:t>
            </a:r>
            <a:endParaRPr lang="es-MX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100" dirty="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19" name="Picture 2" descr="Fecha Límite para Envío de Evidencia de Actividades 8=1 – Facultad de  Ciencias de la Ingeniería y Tecnología">
            <a:extLst>
              <a:ext uri="{FF2B5EF4-FFF2-40B4-BE49-F238E27FC236}">
                <a16:creationId xmlns:a16="http://schemas.microsoft.com/office/drawing/2014/main" id="{5FA87EF8-175E-4466-8DB5-2E4BE784DC8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9340" b="80685" l="10758" r="90954">
                        <a14:foregroundMark x1="16870" y1="54523" x2="18093" y2="69193"/>
                        <a14:foregroundMark x1="18093" y1="69193" x2="23227" y2="78240"/>
                        <a14:foregroundMark x1="13936" y1="56724" x2="10758" y2="73350"/>
                        <a14:foregroundMark x1="37408" y1="74572" x2="56724" y2="81174"/>
                        <a14:foregroundMark x1="56724" y1="81174" x2="77017" y2="80685"/>
                        <a14:foregroundMark x1="77017" y1="80685" x2="85575" y2="74328"/>
                        <a14:foregroundMark x1="75306" y1="33252" x2="72127" y2="65037"/>
                        <a14:foregroundMark x1="55012" y1="43521" x2="59658" y2="43521"/>
                        <a14:foregroundMark x1="54523" y1="48655" x2="59169" y2="48655"/>
                        <a14:foregroundMark x1="48900" y1="68704" x2="54034" y2="66993"/>
                        <a14:foregroundMark x1="55012" y1="64059" x2="60880" y2="57702"/>
                        <a14:foregroundMark x1="75795" y1="80929" x2="78729" y2="80929"/>
                        <a14:foregroundMark x1="78973" y1="80440" x2="85575" y2="77995"/>
                        <a14:foregroundMark x1="86064" y1="75795" x2="90954" y2="7066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286" t="23523" b="15277"/>
          <a:stretch/>
        </p:blipFill>
        <p:spPr bwMode="auto">
          <a:xfrm>
            <a:off x="7613976" y="109524"/>
            <a:ext cx="1446133" cy="9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0616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-152400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-1524000" y="5011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8" name="Rectángulo 7"/>
          <p:cNvSpPr/>
          <p:nvPr/>
        </p:nvSpPr>
        <p:spPr>
          <a:xfrm>
            <a:off x="439869" y="1072121"/>
            <a:ext cx="8386748" cy="676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el primer recuadro de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datos de la actividad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debe de proporcionar los siguientes datos: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Nombre del evento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fecha de participación 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descripción de la actividad realizada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En el segundo recuadro de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insertar imagen 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obligatorio insertar una foto tuya realizando la actividad, que se vea realmente que estás en el evento que describes.</a:t>
            </a:r>
          </a:p>
        </p:txBody>
      </p:sp>
      <p:sp>
        <p:nvSpPr>
          <p:cNvPr id="9" name="Rectángulo 8"/>
          <p:cNvSpPr/>
          <p:nvPr/>
        </p:nvSpPr>
        <p:spPr>
          <a:xfrm>
            <a:off x="439869" y="1721035"/>
            <a:ext cx="80661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Cuando tengas tu carnet listo envíalo a </a:t>
            </a:r>
            <a:r>
              <a:rPr lang="es-MX" sz="1200" dirty="0">
                <a:solidFill>
                  <a:srgbClr val="1F1F1F"/>
                </a:solidFill>
                <a:latin typeface="Google Sans"/>
                <a:hlinkClick r:id="rId2"/>
              </a:rPr>
              <a:t>fintegral.feg@uabc.edu.mx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asegúrate que sea antes del </a:t>
            </a:r>
            <a:r>
              <a:rPr lang="es-MX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 de mayo de 2026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MX" sz="1200" dirty="0"/>
          </a:p>
        </p:txBody>
      </p:sp>
      <p:sp>
        <p:nvSpPr>
          <p:cNvPr id="11" name="Cuadro de texto 2"/>
          <p:cNvSpPr txBox="1">
            <a:spLocks noChangeArrowheads="1"/>
          </p:cNvSpPr>
          <p:nvPr/>
        </p:nvSpPr>
        <p:spPr bwMode="auto">
          <a:xfrm>
            <a:off x="439869" y="2847947"/>
            <a:ext cx="4132131" cy="389844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b="1" dirty="0">
                <a:ea typeface="Calibri" panose="020F0502020204030204" pitchFamily="34" charset="0"/>
                <a:cs typeface="Times New Roman" panose="02020603050405020304" pitchFamily="18" charset="0"/>
              </a:rPr>
              <a:t>Datos de la Actividad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MX" sz="11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s-MX" sz="1100" b="1" dirty="0">
                <a:ea typeface="Calibri" panose="020F0502020204030204" pitchFamily="34" charset="0"/>
                <a:cs typeface="Times New Roman" panose="02020603050405020304" pitchFamily="18" charset="0"/>
              </a:rPr>
              <a:t>Nombre del Evento:</a:t>
            </a: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s-MX" sz="1100" b="1" dirty="0">
                <a:ea typeface="Calibri" panose="020F0502020204030204" pitchFamily="34" charset="0"/>
                <a:cs typeface="Times New Roman" panose="02020603050405020304" pitchFamily="18" charset="0"/>
              </a:rPr>
              <a:t>Fecha de Participación:</a:t>
            </a:r>
            <a:endParaRPr lang="es-MX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s-MX" sz="1100" b="1" dirty="0">
                <a:ea typeface="Calibri" panose="020F0502020204030204" pitchFamily="34" charset="0"/>
                <a:cs typeface="Times New Roman" panose="02020603050405020304" pitchFamily="18" charset="0"/>
              </a:rPr>
              <a:t>Descripción de la actividad realizada:</a:t>
            </a:r>
            <a:endParaRPr lang="es-MX" sz="1100" dirty="0">
              <a:cs typeface="Times New Roman" panose="02020603050405020304" pitchFamily="18" charset="0"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439869" y="2241410"/>
            <a:ext cx="75009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es-MX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Nombre Completo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 </a:t>
            </a:r>
            <a:r>
              <a:rPr lang="es-MX" sz="12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Escribe tu nombre aquí  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s-MX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Matricula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MX" sz="12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Tú matricula      </a:t>
            </a:r>
            <a:endParaRPr lang="es-MX" sz="1200" u="sng" dirty="0"/>
          </a:p>
        </p:txBody>
      </p:sp>
      <p:sp>
        <p:nvSpPr>
          <p:cNvPr id="18" name="Cuadro de texto 2">
            <a:extLst>
              <a:ext uri="{FF2B5EF4-FFF2-40B4-BE49-F238E27FC236}">
                <a16:creationId xmlns:a16="http://schemas.microsoft.com/office/drawing/2014/main" id="{E778C5F7-9D99-4D4D-BCAF-801633761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4486" y="2847947"/>
            <a:ext cx="4132131" cy="389844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b="1" dirty="0">
                <a:ea typeface="Calibri" panose="020F0502020204030204" pitchFamily="34" charset="0"/>
                <a:cs typeface="Times New Roman" panose="02020603050405020304" pitchFamily="18" charset="0"/>
              </a:rPr>
              <a:t>Insertar Imagen de evidencia del Evento</a:t>
            </a:r>
            <a:endParaRPr lang="es-MX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275E7ED5-00A3-4748-8508-4B4E5275E6BA}"/>
              </a:ext>
            </a:extLst>
          </p:cNvPr>
          <p:cNvSpPr txBox="1"/>
          <p:nvPr/>
        </p:nvSpPr>
        <p:spPr>
          <a:xfrm>
            <a:off x="7083841" y="2426220"/>
            <a:ext cx="1713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i="1" dirty="0"/>
              <a:t>Actividad 4 de 8</a:t>
            </a:r>
          </a:p>
        </p:txBody>
      </p:sp>
      <p:pic>
        <p:nvPicPr>
          <p:cNvPr id="13" name="Imagen 30" descr="UABC | Facultad de Enología y Gastronomía">
            <a:extLst>
              <a:ext uri="{FF2B5EF4-FFF2-40B4-BE49-F238E27FC236}">
                <a16:creationId xmlns:a16="http://schemas.microsoft.com/office/drawing/2014/main" id="{AA832FD1-3C00-4D56-8CD0-3A64996B88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58" y="151246"/>
            <a:ext cx="2177522" cy="769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Cuadro de texto 2">
            <a:extLst>
              <a:ext uri="{FF2B5EF4-FFF2-40B4-BE49-F238E27FC236}">
                <a16:creationId xmlns:a16="http://schemas.microsoft.com/office/drawing/2014/main" id="{E1712334-A5D5-4FBD-B0E4-FB0BD539E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8865" y="109524"/>
            <a:ext cx="4790116" cy="41202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/>
            <a:r>
              <a:rPr lang="es-MX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UNIVERSIDAD AUTÓNOMA DE BAJA CALIFORNIA</a:t>
            </a:r>
            <a:endParaRPr lang="es-MX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s-MX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FACULTAD DE ENOLOGÍA Y GASTRONOMÍA</a:t>
            </a:r>
            <a:endParaRPr lang="es-MX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050" dirty="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5" name="Cuadro de texto 2">
            <a:extLst>
              <a:ext uri="{FF2B5EF4-FFF2-40B4-BE49-F238E27FC236}">
                <a16:creationId xmlns:a16="http://schemas.microsoft.com/office/drawing/2014/main" id="{6A607999-6CB8-45A2-9207-BCF5EE1668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8865" y="587781"/>
            <a:ext cx="4790117" cy="27254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/>
            <a:r>
              <a:rPr lang="es-MX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Actividades complementarias con valor en créditos</a:t>
            </a:r>
            <a:endParaRPr lang="es-MX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100" dirty="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19" name="Picture 2" descr="Fecha Límite para Envío de Evidencia de Actividades 8=1 – Facultad de  Ciencias de la Ingeniería y Tecnología">
            <a:extLst>
              <a:ext uri="{FF2B5EF4-FFF2-40B4-BE49-F238E27FC236}">
                <a16:creationId xmlns:a16="http://schemas.microsoft.com/office/drawing/2014/main" id="{11A9D2E4-96CD-439D-B3E4-B12C0EEFA4E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9340" b="80685" l="10758" r="90954">
                        <a14:foregroundMark x1="16870" y1="54523" x2="18093" y2="69193"/>
                        <a14:foregroundMark x1="18093" y1="69193" x2="23227" y2="78240"/>
                        <a14:foregroundMark x1="13936" y1="56724" x2="10758" y2="73350"/>
                        <a14:foregroundMark x1="37408" y1="74572" x2="56724" y2="81174"/>
                        <a14:foregroundMark x1="56724" y1="81174" x2="77017" y2="80685"/>
                        <a14:foregroundMark x1="77017" y1="80685" x2="85575" y2="74328"/>
                        <a14:foregroundMark x1="75306" y1="33252" x2="72127" y2="65037"/>
                        <a14:foregroundMark x1="55012" y1="43521" x2="59658" y2="43521"/>
                        <a14:foregroundMark x1="54523" y1="48655" x2="59169" y2="48655"/>
                        <a14:foregroundMark x1="48900" y1="68704" x2="54034" y2="66993"/>
                        <a14:foregroundMark x1="55012" y1="64059" x2="60880" y2="57702"/>
                        <a14:foregroundMark x1="75795" y1="80929" x2="78729" y2="80929"/>
                        <a14:foregroundMark x1="78973" y1="80440" x2="85575" y2="77995"/>
                        <a14:foregroundMark x1="86064" y1="75795" x2="90954" y2="7066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286" t="23523" b="15277"/>
          <a:stretch/>
        </p:blipFill>
        <p:spPr bwMode="auto">
          <a:xfrm>
            <a:off x="7613976" y="109524"/>
            <a:ext cx="1446133" cy="9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1780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-152400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-1524000" y="5011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8" name="Rectángulo 7"/>
          <p:cNvSpPr/>
          <p:nvPr/>
        </p:nvSpPr>
        <p:spPr>
          <a:xfrm>
            <a:off x="439869" y="1072121"/>
            <a:ext cx="8386748" cy="676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el primer recuadro de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datos de la actividad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debe de proporcionar los siguientes datos: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Nombre del evento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fecha de participación 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descripción de la actividad realizada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En el segundo recuadro de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insertar imagen 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obligatorio insertar una foto tuya realizando la actividad, que se vea realmente que estás en el evento que describes.</a:t>
            </a:r>
          </a:p>
        </p:txBody>
      </p:sp>
      <p:sp>
        <p:nvSpPr>
          <p:cNvPr id="9" name="Rectángulo 8"/>
          <p:cNvSpPr/>
          <p:nvPr/>
        </p:nvSpPr>
        <p:spPr>
          <a:xfrm>
            <a:off x="439869" y="1721035"/>
            <a:ext cx="80661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Cuando tengas tu carnet listo envíalo a </a:t>
            </a:r>
            <a:r>
              <a:rPr lang="es-MX" sz="1200" dirty="0">
                <a:solidFill>
                  <a:srgbClr val="1F1F1F"/>
                </a:solidFill>
                <a:latin typeface="Google Sans"/>
                <a:hlinkClick r:id="rId2"/>
              </a:rPr>
              <a:t>fintegral.feg@uabc.edu.mx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asegúrate que sea antes del </a:t>
            </a:r>
            <a:r>
              <a:rPr lang="es-MX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 de mayo de 2026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MX" sz="1200" dirty="0"/>
          </a:p>
        </p:txBody>
      </p:sp>
      <p:sp>
        <p:nvSpPr>
          <p:cNvPr id="11" name="Cuadro de texto 2"/>
          <p:cNvSpPr txBox="1">
            <a:spLocks noChangeArrowheads="1"/>
          </p:cNvSpPr>
          <p:nvPr/>
        </p:nvSpPr>
        <p:spPr bwMode="auto">
          <a:xfrm>
            <a:off x="439869" y="2847947"/>
            <a:ext cx="4132131" cy="389844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b="1" dirty="0">
                <a:ea typeface="Calibri" panose="020F0502020204030204" pitchFamily="34" charset="0"/>
                <a:cs typeface="Times New Roman" panose="02020603050405020304" pitchFamily="18" charset="0"/>
              </a:rPr>
              <a:t>Datos de la Actividad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MX" sz="11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s-MX" sz="1100" b="1" dirty="0">
                <a:ea typeface="Calibri" panose="020F0502020204030204" pitchFamily="34" charset="0"/>
                <a:cs typeface="Times New Roman" panose="02020603050405020304" pitchFamily="18" charset="0"/>
              </a:rPr>
              <a:t>Nombre del Evento:</a:t>
            </a: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s-MX" sz="1100" b="1" dirty="0">
                <a:ea typeface="Calibri" panose="020F0502020204030204" pitchFamily="34" charset="0"/>
                <a:cs typeface="Times New Roman" panose="02020603050405020304" pitchFamily="18" charset="0"/>
              </a:rPr>
              <a:t>Fecha de Participación:</a:t>
            </a:r>
            <a:endParaRPr lang="es-MX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s-MX" sz="1100" b="1" dirty="0">
                <a:ea typeface="Calibri" panose="020F0502020204030204" pitchFamily="34" charset="0"/>
                <a:cs typeface="Times New Roman" panose="02020603050405020304" pitchFamily="18" charset="0"/>
              </a:rPr>
              <a:t>Descripción de la actividad realizada:</a:t>
            </a:r>
            <a:endParaRPr lang="es-MX" sz="1100" dirty="0">
              <a:cs typeface="Times New Roman" panose="02020603050405020304" pitchFamily="18" charset="0"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439869" y="2241410"/>
            <a:ext cx="75009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es-MX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Nombre Completo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 </a:t>
            </a:r>
            <a:r>
              <a:rPr lang="es-MX" sz="12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Escribe tu nombre aquí  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s-MX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Matricula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MX" sz="12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Tú matricula      </a:t>
            </a:r>
            <a:endParaRPr lang="es-MX" sz="1200" u="sng" dirty="0"/>
          </a:p>
        </p:txBody>
      </p:sp>
      <p:sp>
        <p:nvSpPr>
          <p:cNvPr id="18" name="Cuadro de texto 2">
            <a:extLst>
              <a:ext uri="{FF2B5EF4-FFF2-40B4-BE49-F238E27FC236}">
                <a16:creationId xmlns:a16="http://schemas.microsoft.com/office/drawing/2014/main" id="{E778C5F7-9D99-4D4D-BCAF-801633761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4486" y="2847947"/>
            <a:ext cx="4132131" cy="389844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b="1" dirty="0">
                <a:ea typeface="Calibri" panose="020F0502020204030204" pitchFamily="34" charset="0"/>
                <a:cs typeface="Times New Roman" panose="02020603050405020304" pitchFamily="18" charset="0"/>
              </a:rPr>
              <a:t>Insertar Imagen de evidencia del Evento</a:t>
            </a:r>
            <a:endParaRPr lang="es-MX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275E7ED5-00A3-4748-8508-4B4E5275E6BA}"/>
              </a:ext>
            </a:extLst>
          </p:cNvPr>
          <p:cNvSpPr txBox="1"/>
          <p:nvPr/>
        </p:nvSpPr>
        <p:spPr>
          <a:xfrm>
            <a:off x="7083841" y="2426220"/>
            <a:ext cx="1713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i="1" dirty="0"/>
              <a:t>Actividad 5 de 8</a:t>
            </a:r>
          </a:p>
        </p:txBody>
      </p:sp>
      <p:pic>
        <p:nvPicPr>
          <p:cNvPr id="13" name="Imagen 30" descr="UABC | Facultad de Enología y Gastronomía">
            <a:extLst>
              <a:ext uri="{FF2B5EF4-FFF2-40B4-BE49-F238E27FC236}">
                <a16:creationId xmlns:a16="http://schemas.microsoft.com/office/drawing/2014/main" id="{B22A68F3-98DD-4907-8F2B-AB3ADF3F40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58" y="151246"/>
            <a:ext cx="2177522" cy="769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Cuadro de texto 2">
            <a:extLst>
              <a:ext uri="{FF2B5EF4-FFF2-40B4-BE49-F238E27FC236}">
                <a16:creationId xmlns:a16="http://schemas.microsoft.com/office/drawing/2014/main" id="{9D37511B-7865-4831-9B3D-FD8D14DCA1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8865" y="109524"/>
            <a:ext cx="4790116" cy="41202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/>
            <a:r>
              <a:rPr lang="es-MX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UNIVERSIDAD AUTÓNOMA DE BAJA CALIFORNIA</a:t>
            </a:r>
            <a:endParaRPr lang="es-MX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s-MX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FACULTAD DE ENOLOGÍA Y GASTRONOMÍA</a:t>
            </a:r>
            <a:endParaRPr lang="es-MX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050" dirty="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5" name="Cuadro de texto 2">
            <a:extLst>
              <a:ext uri="{FF2B5EF4-FFF2-40B4-BE49-F238E27FC236}">
                <a16:creationId xmlns:a16="http://schemas.microsoft.com/office/drawing/2014/main" id="{0B6B2282-1D7F-4D3B-AE5A-5E2AB50133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8865" y="587781"/>
            <a:ext cx="4790117" cy="27254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/>
            <a:r>
              <a:rPr lang="es-MX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Actividades complementarias con valor en créditos</a:t>
            </a:r>
            <a:endParaRPr lang="es-MX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100" dirty="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19" name="Picture 2" descr="Fecha Límite para Envío de Evidencia de Actividades 8=1 – Facultad de  Ciencias de la Ingeniería y Tecnología">
            <a:extLst>
              <a:ext uri="{FF2B5EF4-FFF2-40B4-BE49-F238E27FC236}">
                <a16:creationId xmlns:a16="http://schemas.microsoft.com/office/drawing/2014/main" id="{09EEDE8D-95ED-4779-BB57-DDE975BAC16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9340" b="80685" l="10758" r="90954">
                        <a14:foregroundMark x1="16870" y1="54523" x2="18093" y2="69193"/>
                        <a14:foregroundMark x1="18093" y1="69193" x2="23227" y2="78240"/>
                        <a14:foregroundMark x1="13936" y1="56724" x2="10758" y2="73350"/>
                        <a14:foregroundMark x1="37408" y1="74572" x2="56724" y2="81174"/>
                        <a14:foregroundMark x1="56724" y1="81174" x2="77017" y2="80685"/>
                        <a14:foregroundMark x1="77017" y1="80685" x2="85575" y2="74328"/>
                        <a14:foregroundMark x1="75306" y1="33252" x2="72127" y2="65037"/>
                        <a14:foregroundMark x1="55012" y1="43521" x2="59658" y2="43521"/>
                        <a14:foregroundMark x1="54523" y1="48655" x2="59169" y2="48655"/>
                        <a14:foregroundMark x1="48900" y1="68704" x2="54034" y2="66993"/>
                        <a14:foregroundMark x1="55012" y1="64059" x2="60880" y2="57702"/>
                        <a14:foregroundMark x1="75795" y1="80929" x2="78729" y2="80929"/>
                        <a14:foregroundMark x1="78973" y1="80440" x2="85575" y2="77995"/>
                        <a14:foregroundMark x1="86064" y1="75795" x2="90954" y2="7066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286" t="23523" b="15277"/>
          <a:stretch/>
        </p:blipFill>
        <p:spPr bwMode="auto">
          <a:xfrm>
            <a:off x="7613976" y="109524"/>
            <a:ext cx="1446133" cy="9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2431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-152400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-1524000" y="5011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8" name="Rectángulo 7"/>
          <p:cNvSpPr/>
          <p:nvPr/>
        </p:nvSpPr>
        <p:spPr>
          <a:xfrm>
            <a:off x="439869" y="1072121"/>
            <a:ext cx="8386748" cy="676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el primer recuadro de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datos de la actividad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debe de proporcionar los siguientes datos: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Nombre del evento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fecha de participación 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descripción de la actividad realizada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En el segundo recuadro de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insertar imagen 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obligatorio insertar una foto tuya realizando la actividad, que se vea realmente que estás en el evento que describes.</a:t>
            </a:r>
          </a:p>
        </p:txBody>
      </p:sp>
      <p:sp>
        <p:nvSpPr>
          <p:cNvPr id="9" name="Rectángulo 8"/>
          <p:cNvSpPr/>
          <p:nvPr/>
        </p:nvSpPr>
        <p:spPr>
          <a:xfrm>
            <a:off x="439869" y="1721035"/>
            <a:ext cx="80661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Cuando tengas tu carnet listo envíalo a </a:t>
            </a:r>
            <a:r>
              <a:rPr lang="es-MX" sz="1200" dirty="0">
                <a:solidFill>
                  <a:srgbClr val="1F1F1F"/>
                </a:solidFill>
                <a:latin typeface="Google Sans"/>
                <a:hlinkClick r:id="rId2"/>
              </a:rPr>
              <a:t>fintegral.feg@uabc.edu.mx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asegúrate que sea antes del </a:t>
            </a:r>
            <a:r>
              <a:rPr lang="es-MX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 de mayo de 2026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MX" sz="1200" dirty="0"/>
          </a:p>
        </p:txBody>
      </p:sp>
      <p:sp>
        <p:nvSpPr>
          <p:cNvPr id="11" name="Cuadro de texto 2"/>
          <p:cNvSpPr txBox="1">
            <a:spLocks noChangeArrowheads="1"/>
          </p:cNvSpPr>
          <p:nvPr/>
        </p:nvSpPr>
        <p:spPr bwMode="auto">
          <a:xfrm>
            <a:off x="439869" y="2847947"/>
            <a:ext cx="4132131" cy="389844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b="1" dirty="0">
                <a:ea typeface="Calibri" panose="020F0502020204030204" pitchFamily="34" charset="0"/>
                <a:cs typeface="Times New Roman" panose="02020603050405020304" pitchFamily="18" charset="0"/>
              </a:rPr>
              <a:t>Datos de la Actividad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MX" sz="11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s-MX" sz="1100" b="1" dirty="0">
                <a:ea typeface="Calibri" panose="020F0502020204030204" pitchFamily="34" charset="0"/>
                <a:cs typeface="Times New Roman" panose="02020603050405020304" pitchFamily="18" charset="0"/>
              </a:rPr>
              <a:t>Nombre del Evento:</a:t>
            </a: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s-MX" sz="1100" b="1" dirty="0">
                <a:ea typeface="Calibri" panose="020F0502020204030204" pitchFamily="34" charset="0"/>
                <a:cs typeface="Times New Roman" panose="02020603050405020304" pitchFamily="18" charset="0"/>
              </a:rPr>
              <a:t>Fecha de Participación:</a:t>
            </a:r>
            <a:endParaRPr lang="es-MX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s-MX" sz="1100" b="1" dirty="0">
                <a:ea typeface="Calibri" panose="020F0502020204030204" pitchFamily="34" charset="0"/>
                <a:cs typeface="Times New Roman" panose="02020603050405020304" pitchFamily="18" charset="0"/>
              </a:rPr>
              <a:t>Descripción de la actividad realizada:</a:t>
            </a:r>
            <a:endParaRPr lang="es-MX" sz="1100" dirty="0">
              <a:cs typeface="Times New Roman" panose="02020603050405020304" pitchFamily="18" charset="0"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439869" y="2241410"/>
            <a:ext cx="75009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es-MX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Nombre Completo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 </a:t>
            </a:r>
            <a:r>
              <a:rPr lang="es-MX" sz="12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Escribe tu nombre aquí  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s-MX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Matricula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MX" sz="12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Tú matricula      </a:t>
            </a:r>
            <a:endParaRPr lang="es-MX" sz="1200" u="sng" dirty="0"/>
          </a:p>
        </p:txBody>
      </p:sp>
      <p:sp>
        <p:nvSpPr>
          <p:cNvPr id="18" name="Cuadro de texto 2">
            <a:extLst>
              <a:ext uri="{FF2B5EF4-FFF2-40B4-BE49-F238E27FC236}">
                <a16:creationId xmlns:a16="http://schemas.microsoft.com/office/drawing/2014/main" id="{E778C5F7-9D99-4D4D-BCAF-801633761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4486" y="2847947"/>
            <a:ext cx="4132131" cy="389844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b="1" dirty="0">
                <a:ea typeface="Calibri" panose="020F0502020204030204" pitchFamily="34" charset="0"/>
                <a:cs typeface="Times New Roman" panose="02020603050405020304" pitchFamily="18" charset="0"/>
              </a:rPr>
              <a:t>Insertar Imagen de evidencia del Evento</a:t>
            </a:r>
            <a:endParaRPr lang="es-MX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275E7ED5-00A3-4748-8508-4B4E5275E6BA}"/>
              </a:ext>
            </a:extLst>
          </p:cNvPr>
          <p:cNvSpPr txBox="1"/>
          <p:nvPr/>
        </p:nvSpPr>
        <p:spPr>
          <a:xfrm>
            <a:off x="7083841" y="2426220"/>
            <a:ext cx="1713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i="1" dirty="0"/>
              <a:t>Actividad 6 de 8</a:t>
            </a:r>
          </a:p>
        </p:txBody>
      </p:sp>
      <p:pic>
        <p:nvPicPr>
          <p:cNvPr id="13" name="Imagen 30" descr="UABC | Facultad de Enología y Gastronomía">
            <a:extLst>
              <a:ext uri="{FF2B5EF4-FFF2-40B4-BE49-F238E27FC236}">
                <a16:creationId xmlns:a16="http://schemas.microsoft.com/office/drawing/2014/main" id="{6EB27C6C-12DC-45EB-BF05-F580F18437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58" y="151246"/>
            <a:ext cx="2177522" cy="769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Cuadro de texto 2">
            <a:extLst>
              <a:ext uri="{FF2B5EF4-FFF2-40B4-BE49-F238E27FC236}">
                <a16:creationId xmlns:a16="http://schemas.microsoft.com/office/drawing/2014/main" id="{629C74CE-3349-4981-9CDC-B1A54A2081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8865" y="109524"/>
            <a:ext cx="4790116" cy="41202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/>
            <a:r>
              <a:rPr lang="es-MX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UNIVERSIDAD AUTÓNOMA DE BAJA CALIFORNIA</a:t>
            </a:r>
            <a:endParaRPr lang="es-MX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s-MX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FACULTAD DE ENOLOGÍA Y GASTRONOMÍA</a:t>
            </a:r>
            <a:endParaRPr lang="es-MX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050" dirty="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5" name="Cuadro de texto 2">
            <a:extLst>
              <a:ext uri="{FF2B5EF4-FFF2-40B4-BE49-F238E27FC236}">
                <a16:creationId xmlns:a16="http://schemas.microsoft.com/office/drawing/2014/main" id="{E29AD714-6CB4-407F-A2CF-E4BABB4C93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8865" y="587781"/>
            <a:ext cx="4790117" cy="27254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/>
            <a:r>
              <a:rPr lang="es-MX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Actividades complementarias con valor en créditos</a:t>
            </a:r>
            <a:endParaRPr lang="es-MX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100" dirty="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19" name="Picture 2" descr="Fecha Límite para Envío de Evidencia de Actividades 8=1 – Facultad de  Ciencias de la Ingeniería y Tecnología">
            <a:extLst>
              <a:ext uri="{FF2B5EF4-FFF2-40B4-BE49-F238E27FC236}">
                <a16:creationId xmlns:a16="http://schemas.microsoft.com/office/drawing/2014/main" id="{FA9C29BA-6AAD-4835-B11E-F4BEE6FCDFB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9340" b="80685" l="10758" r="90954">
                        <a14:foregroundMark x1="16870" y1="54523" x2="18093" y2="69193"/>
                        <a14:foregroundMark x1="18093" y1="69193" x2="23227" y2="78240"/>
                        <a14:foregroundMark x1="13936" y1="56724" x2="10758" y2="73350"/>
                        <a14:foregroundMark x1="37408" y1="74572" x2="56724" y2="81174"/>
                        <a14:foregroundMark x1="56724" y1="81174" x2="77017" y2="80685"/>
                        <a14:foregroundMark x1="77017" y1="80685" x2="85575" y2="74328"/>
                        <a14:foregroundMark x1="75306" y1="33252" x2="72127" y2="65037"/>
                        <a14:foregroundMark x1="55012" y1="43521" x2="59658" y2="43521"/>
                        <a14:foregroundMark x1="54523" y1="48655" x2="59169" y2="48655"/>
                        <a14:foregroundMark x1="48900" y1="68704" x2="54034" y2="66993"/>
                        <a14:foregroundMark x1="55012" y1="64059" x2="60880" y2="57702"/>
                        <a14:foregroundMark x1="75795" y1="80929" x2="78729" y2="80929"/>
                        <a14:foregroundMark x1="78973" y1="80440" x2="85575" y2="77995"/>
                        <a14:foregroundMark x1="86064" y1="75795" x2="90954" y2="7066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286" t="23523" b="15277"/>
          <a:stretch/>
        </p:blipFill>
        <p:spPr bwMode="auto">
          <a:xfrm>
            <a:off x="7613976" y="109524"/>
            <a:ext cx="1446133" cy="9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1620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-152400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-1524000" y="5011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8" name="Rectángulo 7"/>
          <p:cNvSpPr/>
          <p:nvPr/>
        </p:nvSpPr>
        <p:spPr>
          <a:xfrm>
            <a:off x="439869" y="1072121"/>
            <a:ext cx="8386748" cy="676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el primer recuadro de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datos de la actividad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debe de proporcionar los siguientes datos: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Nombre del evento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fecha de participación 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descripción de la actividad realizada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En el segundo recuadro de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insertar imagen 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obligatorio insertar una foto tuya realizando la actividad, que se vea realmente que estás en el evento que describes.</a:t>
            </a:r>
          </a:p>
        </p:txBody>
      </p:sp>
      <p:sp>
        <p:nvSpPr>
          <p:cNvPr id="9" name="Rectángulo 8"/>
          <p:cNvSpPr/>
          <p:nvPr/>
        </p:nvSpPr>
        <p:spPr>
          <a:xfrm>
            <a:off x="439869" y="1721035"/>
            <a:ext cx="80661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Cuando tengas tu carnet listo envíalo a </a:t>
            </a:r>
            <a:r>
              <a:rPr lang="es-MX" sz="1200" dirty="0">
                <a:solidFill>
                  <a:srgbClr val="1F1F1F"/>
                </a:solidFill>
                <a:latin typeface="Google Sans"/>
                <a:hlinkClick r:id="rId2"/>
              </a:rPr>
              <a:t>fintegral.feg@uabc.edu.mx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asegúrate que sea antes del </a:t>
            </a:r>
            <a:r>
              <a:rPr lang="es-MX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 de mayo de 2026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MX" sz="1200" dirty="0"/>
          </a:p>
        </p:txBody>
      </p:sp>
      <p:sp>
        <p:nvSpPr>
          <p:cNvPr id="11" name="Cuadro de texto 2"/>
          <p:cNvSpPr txBox="1">
            <a:spLocks noChangeArrowheads="1"/>
          </p:cNvSpPr>
          <p:nvPr/>
        </p:nvSpPr>
        <p:spPr bwMode="auto">
          <a:xfrm>
            <a:off x="439869" y="2847947"/>
            <a:ext cx="4132131" cy="389844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b="1" dirty="0">
                <a:ea typeface="Calibri" panose="020F0502020204030204" pitchFamily="34" charset="0"/>
                <a:cs typeface="Times New Roman" panose="02020603050405020304" pitchFamily="18" charset="0"/>
              </a:rPr>
              <a:t>Datos de la Actividad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MX" sz="11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s-MX" sz="1100" b="1" dirty="0">
                <a:ea typeface="Calibri" panose="020F0502020204030204" pitchFamily="34" charset="0"/>
                <a:cs typeface="Times New Roman" panose="02020603050405020304" pitchFamily="18" charset="0"/>
              </a:rPr>
              <a:t>Nombre del Evento:</a:t>
            </a: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s-MX" sz="1100" b="1" dirty="0">
                <a:ea typeface="Calibri" panose="020F0502020204030204" pitchFamily="34" charset="0"/>
                <a:cs typeface="Times New Roman" panose="02020603050405020304" pitchFamily="18" charset="0"/>
              </a:rPr>
              <a:t>Fecha de Participación:</a:t>
            </a:r>
            <a:endParaRPr lang="es-MX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s-MX" sz="1100" b="1" dirty="0">
                <a:ea typeface="Calibri" panose="020F0502020204030204" pitchFamily="34" charset="0"/>
                <a:cs typeface="Times New Roman" panose="02020603050405020304" pitchFamily="18" charset="0"/>
              </a:rPr>
              <a:t>Descripción de la actividad realizada:</a:t>
            </a:r>
            <a:endParaRPr lang="es-MX" sz="1100" dirty="0">
              <a:cs typeface="Times New Roman" panose="02020603050405020304" pitchFamily="18" charset="0"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439869" y="2241410"/>
            <a:ext cx="75009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es-MX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Nombre Completo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 </a:t>
            </a:r>
            <a:r>
              <a:rPr lang="es-MX" sz="12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Escribe tu nombre aquí  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s-MX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Matricula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MX" sz="12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Tú matricula      </a:t>
            </a:r>
            <a:endParaRPr lang="es-MX" sz="1200" u="sng" dirty="0"/>
          </a:p>
        </p:txBody>
      </p:sp>
      <p:sp>
        <p:nvSpPr>
          <p:cNvPr id="18" name="Cuadro de texto 2">
            <a:extLst>
              <a:ext uri="{FF2B5EF4-FFF2-40B4-BE49-F238E27FC236}">
                <a16:creationId xmlns:a16="http://schemas.microsoft.com/office/drawing/2014/main" id="{E778C5F7-9D99-4D4D-BCAF-801633761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4486" y="2847947"/>
            <a:ext cx="4132131" cy="389844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b="1" dirty="0">
                <a:ea typeface="Calibri" panose="020F0502020204030204" pitchFamily="34" charset="0"/>
                <a:cs typeface="Times New Roman" panose="02020603050405020304" pitchFamily="18" charset="0"/>
              </a:rPr>
              <a:t>Insertar Imagen de evidencia del Evento</a:t>
            </a:r>
            <a:endParaRPr lang="es-MX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275E7ED5-00A3-4748-8508-4B4E5275E6BA}"/>
              </a:ext>
            </a:extLst>
          </p:cNvPr>
          <p:cNvSpPr txBox="1"/>
          <p:nvPr/>
        </p:nvSpPr>
        <p:spPr>
          <a:xfrm>
            <a:off x="7083841" y="2426220"/>
            <a:ext cx="1713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i="1" dirty="0"/>
              <a:t>Actividad 7 de 8</a:t>
            </a:r>
          </a:p>
        </p:txBody>
      </p:sp>
      <p:pic>
        <p:nvPicPr>
          <p:cNvPr id="13" name="Imagen 30" descr="UABC | Facultad de Enología y Gastronomía">
            <a:extLst>
              <a:ext uri="{FF2B5EF4-FFF2-40B4-BE49-F238E27FC236}">
                <a16:creationId xmlns:a16="http://schemas.microsoft.com/office/drawing/2014/main" id="{DF2516E0-DB62-4B1E-ADCA-9828F78D0C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58" y="151246"/>
            <a:ext cx="2177522" cy="769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Cuadro de texto 2">
            <a:extLst>
              <a:ext uri="{FF2B5EF4-FFF2-40B4-BE49-F238E27FC236}">
                <a16:creationId xmlns:a16="http://schemas.microsoft.com/office/drawing/2014/main" id="{ADF9E653-B620-4CE7-A938-96B27B0F5B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8865" y="109524"/>
            <a:ext cx="4790116" cy="41202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/>
            <a:r>
              <a:rPr lang="es-MX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UNIVERSIDAD AUTÓNOMA DE BAJA CALIFORNIA</a:t>
            </a:r>
            <a:endParaRPr lang="es-MX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s-MX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FACULTAD DE ENOLOGÍA Y GASTRONOMÍA</a:t>
            </a:r>
            <a:endParaRPr lang="es-MX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050" dirty="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5" name="Cuadro de texto 2">
            <a:extLst>
              <a:ext uri="{FF2B5EF4-FFF2-40B4-BE49-F238E27FC236}">
                <a16:creationId xmlns:a16="http://schemas.microsoft.com/office/drawing/2014/main" id="{1AB9E390-EB94-4BF2-AFC7-F4EDC66A4B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8865" y="587781"/>
            <a:ext cx="4790117" cy="27254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/>
            <a:r>
              <a:rPr lang="es-MX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Actividades complementarias con valor en créditos</a:t>
            </a:r>
            <a:endParaRPr lang="es-MX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100" dirty="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19" name="Picture 2" descr="Fecha Límite para Envío de Evidencia de Actividades 8=1 – Facultad de  Ciencias de la Ingeniería y Tecnología">
            <a:extLst>
              <a:ext uri="{FF2B5EF4-FFF2-40B4-BE49-F238E27FC236}">
                <a16:creationId xmlns:a16="http://schemas.microsoft.com/office/drawing/2014/main" id="{AAE2A2D9-EDCD-4429-89AD-1D4EEC69641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9340" b="80685" l="10758" r="90954">
                        <a14:foregroundMark x1="16870" y1="54523" x2="18093" y2="69193"/>
                        <a14:foregroundMark x1="18093" y1="69193" x2="23227" y2="78240"/>
                        <a14:foregroundMark x1="13936" y1="56724" x2="10758" y2="73350"/>
                        <a14:foregroundMark x1="37408" y1="74572" x2="56724" y2="81174"/>
                        <a14:foregroundMark x1="56724" y1="81174" x2="77017" y2="80685"/>
                        <a14:foregroundMark x1="77017" y1="80685" x2="85575" y2="74328"/>
                        <a14:foregroundMark x1="75306" y1="33252" x2="72127" y2="65037"/>
                        <a14:foregroundMark x1="55012" y1="43521" x2="59658" y2="43521"/>
                        <a14:foregroundMark x1="54523" y1="48655" x2="59169" y2="48655"/>
                        <a14:foregroundMark x1="48900" y1="68704" x2="54034" y2="66993"/>
                        <a14:foregroundMark x1="55012" y1="64059" x2="60880" y2="57702"/>
                        <a14:foregroundMark x1="75795" y1="80929" x2="78729" y2="80929"/>
                        <a14:foregroundMark x1="78973" y1="80440" x2="85575" y2="77995"/>
                        <a14:foregroundMark x1="86064" y1="75795" x2="90954" y2="7066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286" t="23523" b="15277"/>
          <a:stretch/>
        </p:blipFill>
        <p:spPr bwMode="auto">
          <a:xfrm>
            <a:off x="7613976" y="109524"/>
            <a:ext cx="1446133" cy="9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37243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-152400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-1524000" y="5011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8" name="Rectángulo 7"/>
          <p:cNvSpPr/>
          <p:nvPr/>
        </p:nvSpPr>
        <p:spPr>
          <a:xfrm>
            <a:off x="439869" y="1072121"/>
            <a:ext cx="8386748" cy="676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el primer recuadro de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datos de la actividad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debe de proporcionar los siguientes datos: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Nombre del evento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fecha de participación 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descripción de la actividad realizada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En el segundo recuadro de </a:t>
            </a:r>
            <a:r>
              <a:rPr lang="es-MX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insertar imagen 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obligatorio insertar una foto tuya realizando la actividad, que se vea realmente que estás en el evento que describes.</a:t>
            </a:r>
          </a:p>
        </p:txBody>
      </p:sp>
      <p:sp>
        <p:nvSpPr>
          <p:cNvPr id="9" name="Rectángulo 8"/>
          <p:cNvSpPr/>
          <p:nvPr/>
        </p:nvSpPr>
        <p:spPr>
          <a:xfrm>
            <a:off x="439869" y="1721035"/>
            <a:ext cx="80661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Cuando tengas tu carnet listo envíalo a </a:t>
            </a:r>
            <a:r>
              <a:rPr lang="es-MX" sz="1200" dirty="0">
                <a:solidFill>
                  <a:srgbClr val="1F1F1F"/>
                </a:solidFill>
                <a:latin typeface="Google Sans"/>
                <a:hlinkClick r:id="rId2"/>
              </a:rPr>
              <a:t>fintegral.feg@uabc.edu.mx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asegúrate que sea antes del </a:t>
            </a:r>
            <a:r>
              <a:rPr lang="es-MX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 de mayo de 2026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MX" sz="1200" dirty="0"/>
          </a:p>
        </p:txBody>
      </p:sp>
      <p:sp>
        <p:nvSpPr>
          <p:cNvPr id="11" name="Cuadro de texto 2"/>
          <p:cNvSpPr txBox="1">
            <a:spLocks noChangeArrowheads="1"/>
          </p:cNvSpPr>
          <p:nvPr/>
        </p:nvSpPr>
        <p:spPr bwMode="auto">
          <a:xfrm>
            <a:off x="439869" y="2847947"/>
            <a:ext cx="4132131" cy="389844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b="1" dirty="0">
                <a:ea typeface="Calibri" panose="020F0502020204030204" pitchFamily="34" charset="0"/>
                <a:cs typeface="Times New Roman" panose="02020603050405020304" pitchFamily="18" charset="0"/>
              </a:rPr>
              <a:t>Datos de la Actividad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MX" sz="11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s-MX" sz="1100" b="1" dirty="0">
                <a:ea typeface="Calibri" panose="020F0502020204030204" pitchFamily="34" charset="0"/>
                <a:cs typeface="Times New Roman" panose="02020603050405020304" pitchFamily="18" charset="0"/>
              </a:rPr>
              <a:t>Nombre del Evento:</a:t>
            </a: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s-MX" sz="1100" b="1" dirty="0">
                <a:ea typeface="Calibri" panose="020F0502020204030204" pitchFamily="34" charset="0"/>
                <a:cs typeface="Times New Roman" panose="02020603050405020304" pitchFamily="18" charset="0"/>
              </a:rPr>
              <a:t>Fecha de Participación:</a:t>
            </a:r>
            <a:endParaRPr lang="es-MX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s-MX" sz="1100" b="1" dirty="0">
                <a:ea typeface="Calibri" panose="020F0502020204030204" pitchFamily="34" charset="0"/>
                <a:cs typeface="Times New Roman" panose="02020603050405020304" pitchFamily="18" charset="0"/>
              </a:rPr>
              <a:t>Descripción de la actividad realizada:</a:t>
            </a:r>
            <a:endParaRPr lang="es-MX" sz="1100" dirty="0">
              <a:cs typeface="Times New Roman" panose="02020603050405020304" pitchFamily="18" charset="0"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439869" y="2241410"/>
            <a:ext cx="75009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es-MX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Nombre Completo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 </a:t>
            </a:r>
            <a:r>
              <a:rPr lang="es-MX" sz="12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Escribe tu nombre aquí  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s-MX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Matricula</a:t>
            </a:r>
            <a:r>
              <a:rPr lang="es-MX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MX" sz="12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Tú matricula      </a:t>
            </a:r>
            <a:endParaRPr lang="es-MX" sz="1200" u="sng" dirty="0"/>
          </a:p>
        </p:txBody>
      </p:sp>
      <p:sp>
        <p:nvSpPr>
          <p:cNvPr id="18" name="Cuadro de texto 2">
            <a:extLst>
              <a:ext uri="{FF2B5EF4-FFF2-40B4-BE49-F238E27FC236}">
                <a16:creationId xmlns:a16="http://schemas.microsoft.com/office/drawing/2014/main" id="{E778C5F7-9D99-4D4D-BCAF-801633761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4486" y="2847947"/>
            <a:ext cx="4132131" cy="389844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b="1" dirty="0">
                <a:ea typeface="Calibri" panose="020F0502020204030204" pitchFamily="34" charset="0"/>
                <a:cs typeface="Times New Roman" panose="02020603050405020304" pitchFamily="18" charset="0"/>
              </a:rPr>
              <a:t>Insertar Imagen de evidencia del Evento</a:t>
            </a:r>
            <a:endParaRPr lang="es-MX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275E7ED5-00A3-4748-8508-4B4E5275E6BA}"/>
              </a:ext>
            </a:extLst>
          </p:cNvPr>
          <p:cNvSpPr txBox="1"/>
          <p:nvPr/>
        </p:nvSpPr>
        <p:spPr>
          <a:xfrm>
            <a:off x="7083841" y="2426220"/>
            <a:ext cx="1713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i="1" dirty="0"/>
              <a:t>Actividad 8 de 8</a:t>
            </a:r>
          </a:p>
        </p:txBody>
      </p:sp>
      <p:pic>
        <p:nvPicPr>
          <p:cNvPr id="13" name="Imagen 30" descr="UABC | Facultad de Enología y Gastronomía">
            <a:extLst>
              <a:ext uri="{FF2B5EF4-FFF2-40B4-BE49-F238E27FC236}">
                <a16:creationId xmlns:a16="http://schemas.microsoft.com/office/drawing/2014/main" id="{86C21E00-EEF1-40BB-BA0C-8A90D2118F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58" y="151246"/>
            <a:ext cx="2177522" cy="769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Cuadro de texto 2">
            <a:extLst>
              <a:ext uri="{FF2B5EF4-FFF2-40B4-BE49-F238E27FC236}">
                <a16:creationId xmlns:a16="http://schemas.microsoft.com/office/drawing/2014/main" id="{B36B5E99-06BC-4F95-B97D-DDB699BA34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8865" y="109524"/>
            <a:ext cx="4790116" cy="41202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/>
            <a:r>
              <a:rPr lang="es-MX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UNIVERSIDAD AUTÓNOMA DE BAJA CALIFORNIA</a:t>
            </a:r>
            <a:endParaRPr lang="es-MX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s-MX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FACULTAD DE ENOLOGÍA Y GASTRONOMÍA</a:t>
            </a:r>
            <a:endParaRPr lang="es-MX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050" dirty="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5" name="Cuadro de texto 2">
            <a:extLst>
              <a:ext uri="{FF2B5EF4-FFF2-40B4-BE49-F238E27FC236}">
                <a16:creationId xmlns:a16="http://schemas.microsoft.com/office/drawing/2014/main" id="{75457A91-9F98-4A67-BE62-F592D6FEBC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8865" y="587781"/>
            <a:ext cx="4790117" cy="27254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/>
            <a:r>
              <a:rPr lang="es-MX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Actividades complementarias con valor en créditos</a:t>
            </a:r>
            <a:endParaRPr lang="es-MX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100" dirty="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19" name="Picture 2" descr="Fecha Límite para Envío de Evidencia de Actividades 8=1 – Facultad de  Ciencias de la Ingeniería y Tecnología">
            <a:extLst>
              <a:ext uri="{FF2B5EF4-FFF2-40B4-BE49-F238E27FC236}">
                <a16:creationId xmlns:a16="http://schemas.microsoft.com/office/drawing/2014/main" id="{917390CC-7ADB-4CC7-B0FF-093423DDD53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9340" b="80685" l="10758" r="90954">
                        <a14:foregroundMark x1="16870" y1="54523" x2="18093" y2="69193"/>
                        <a14:foregroundMark x1="18093" y1="69193" x2="23227" y2="78240"/>
                        <a14:foregroundMark x1="13936" y1="56724" x2="10758" y2="73350"/>
                        <a14:foregroundMark x1="37408" y1="74572" x2="56724" y2="81174"/>
                        <a14:foregroundMark x1="56724" y1="81174" x2="77017" y2="80685"/>
                        <a14:foregroundMark x1="77017" y1="80685" x2="85575" y2="74328"/>
                        <a14:foregroundMark x1="75306" y1="33252" x2="72127" y2="65037"/>
                        <a14:foregroundMark x1="55012" y1="43521" x2="59658" y2="43521"/>
                        <a14:foregroundMark x1="54523" y1="48655" x2="59169" y2="48655"/>
                        <a14:foregroundMark x1="48900" y1="68704" x2="54034" y2="66993"/>
                        <a14:foregroundMark x1="55012" y1="64059" x2="60880" y2="57702"/>
                        <a14:foregroundMark x1="75795" y1="80929" x2="78729" y2="80929"/>
                        <a14:foregroundMark x1="78973" y1="80440" x2="85575" y2="77995"/>
                        <a14:foregroundMark x1="86064" y1="75795" x2="90954" y2="7066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286" t="23523" b="15277"/>
          <a:stretch/>
        </p:blipFill>
        <p:spPr bwMode="auto">
          <a:xfrm>
            <a:off x="7613976" y="109524"/>
            <a:ext cx="1446133" cy="9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83231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</TotalTime>
  <Words>1357</Words>
  <Application>Microsoft Office PowerPoint</Application>
  <PresentationFormat>Presentación en pantalla (4:3)</PresentationFormat>
  <Paragraphs>145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Google Sans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Fanny</dc:creator>
  <cp:lastModifiedBy>SOPORTE</cp:lastModifiedBy>
  <cp:revision>7</cp:revision>
  <dcterms:created xsi:type="dcterms:W3CDTF">2024-02-20T19:18:12Z</dcterms:created>
  <dcterms:modified xsi:type="dcterms:W3CDTF">2026-01-26T18:44:50Z</dcterms:modified>
</cp:coreProperties>
</file>